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28"/>
  </p:notesMasterIdLst>
  <p:handoutMasterIdLst>
    <p:handoutMasterId r:id="rId29"/>
  </p:handoutMasterIdLst>
  <p:sldIdLst>
    <p:sldId id="256" r:id="rId3"/>
    <p:sldId id="273" r:id="rId4"/>
    <p:sldId id="274" r:id="rId5"/>
    <p:sldId id="275" r:id="rId6"/>
    <p:sldId id="276" r:id="rId7"/>
    <p:sldId id="285" r:id="rId8"/>
    <p:sldId id="278" r:id="rId9"/>
    <p:sldId id="279" r:id="rId10"/>
    <p:sldId id="286" r:id="rId11"/>
    <p:sldId id="287" r:id="rId12"/>
    <p:sldId id="289" r:id="rId13"/>
    <p:sldId id="297" r:id="rId14"/>
    <p:sldId id="288" r:id="rId15"/>
    <p:sldId id="296" r:id="rId16"/>
    <p:sldId id="290" r:id="rId17"/>
    <p:sldId id="295" r:id="rId18"/>
    <p:sldId id="293" r:id="rId19"/>
    <p:sldId id="294" r:id="rId20"/>
    <p:sldId id="291" r:id="rId21"/>
    <p:sldId id="292" r:id="rId22"/>
    <p:sldId id="277" r:id="rId23"/>
    <p:sldId id="280" r:id="rId24"/>
    <p:sldId id="281" r:id="rId25"/>
    <p:sldId id="283" r:id="rId26"/>
    <p:sldId id="284" r:id="rId27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55" autoAdjust="0"/>
    <p:restoredTop sz="95013" autoAdjust="0"/>
  </p:normalViewPr>
  <p:slideViewPr>
    <p:cSldViewPr>
      <p:cViewPr varScale="1">
        <p:scale>
          <a:sx n="114" d="100"/>
          <a:sy n="114" d="100"/>
        </p:scale>
        <p:origin x="672" y="10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ACB66-EAB9-4D45-9F9C-28EA120D791D}" type="datetimeFigureOut">
              <a:rPr lang="en-US"/>
              <a:t>4/12/2017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37A6B-DAA4-4C2D-AEAB-4E9E7009579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1545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79D970-AC71-40CF-8717-2E4EAB5207AF}" type="datetimeFigureOut">
              <a:rPr lang="en-US"/>
              <a:t>4/12/2017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266150-FA26-45B5-BF0B-186B42A09DC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946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ectangle 14"/>
          <p:cNvSpPr/>
          <p:nvPr/>
        </p:nvSpPr>
        <p:spPr bwMode="hidden">
          <a:xfrm>
            <a:off x="0" y="4810562"/>
            <a:ext cx="12188825" cy="2047439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029200"/>
            <a:ext cx="8229600" cy="1143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4/12/2017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 useBgFill="1">
        <p:nvSpPr>
          <p:cNvPr id="20" name="Freeform 9"/>
          <p:cNvSpPr>
            <a:spLocks/>
          </p:cNvSpPr>
          <p:nvPr/>
        </p:nvSpPr>
        <p:spPr bwMode="white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4/12/2017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1" y="0"/>
            <a:ext cx="9314539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hidden">
          <a:xfrm>
            <a:off x="1" y="1"/>
            <a:ext cx="9218611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Freeform 9"/>
          <p:cNvSpPr>
            <a:spLocks/>
          </p:cNvSpPr>
          <p:nvPr/>
        </p:nvSpPr>
        <p:spPr bwMode="hidden">
          <a:xfrm rot="5400000">
            <a:off x="5885540" y="3333074"/>
            <a:ext cx="685800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3" y="685800"/>
            <a:ext cx="7460842" cy="54864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4/12/2017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58667" y="685800"/>
            <a:ext cx="12954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4/12/2017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0"/>
            <a:ext cx="12188825" cy="481056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360" y="1905000"/>
            <a:ext cx="9142999" cy="2667000"/>
          </a:xfrm>
        </p:spPr>
        <p:txBody>
          <a:bodyPr anchor="b">
            <a:noAutofit/>
          </a:bodyPr>
          <a:lstStyle>
            <a:lvl1pPr algn="l"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5029200"/>
            <a:ext cx="8229601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4/12/2017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>
        <p:nvSpPr>
          <p:cNvPr id="16" name="Freeform 9"/>
          <p:cNvSpPr>
            <a:spLocks/>
          </p:cNvSpPr>
          <p:nvPr/>
        </p:nvSpPr>
        <p:spPr bwMode="hidden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6552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2" y="1905000"/>
            <a:ext cx="4416552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4/12/2017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416552" cy="3429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 baseline="0"/>
            </a:lvl8pPr>
            <a:lvl9pPr marL="1920240">
              <a:defRPr sz="1600"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6812" y="1905000"/>
            <a:ext cx="4416552" cy="762000"/>
          </a:xfrm>
        </p:spPr>
        <p:txBody>
          <a:bodyPr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6812" y="2743200"/>
            <a:ext cx="4416552" cy="3429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4/12/2017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4/12/2017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hidden">
          <a:xfrm>
            <a:off x="0" y="1"/>
            <a:ext cx="12188825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4/12/2017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/>
          <p:cNvSpPr>
            <a:spLocks/>
          </p:cNvSpPr>
          <p:nvPr/>
        </p:nvSpPr>
        <p:spPr bwMode="auto">
          <a:xfrm>
            <a:off x="4494212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514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4/12/2017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568" y="2087880"/>
            <a:ext cx="5791200" cy="3886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/>
          <p:cNvSpPr>
            <a:spLocks/>
          </p:cNvSpPr>
          <p:nvPr/>
        </p:nvSpPr>
        <p:spPr bwMode="auto">
          <a:xfrm>
            <a:off x="1522413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1" y="3429000"/>
            <a:ext cx="2743200" cy="2514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4/12/2017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06880" y="2087880"/>
            <a:ext cx="5784978" cy="3886200"/>
          </a:xfrm>
          <a:solidFill>
            <a:schemeClr val="bg2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189723"/>
            <a:ext cx="9144000" cy="11445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1628776"/>
            <a:ext cx="12188825" cy="522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/>
        </p:nvSpPr>
        <p:spPr bwMode="hidden">
          <a:xfrm>
            <a:off x="0" y="1535908"/>
            <a:ext cx="12188825" cy="5322093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8721" y="6420898"/>
            <a:ext cx="964036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2466975-C014-42E5-BFA6-B8D5FDD3B81F}" type="datetimeFigureOut">
              <a:rPr lang="en-US"/>
              <a:t>4/12/2017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20898"/>
            <a:ext cx="7010399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7920" y="6420898"/>
            <a:ext cx="638493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93B167E-EA96-4147-81DE-549160052C22}" type="slidenum">
              <a:rPr/>
              <a:t>‹#›</a:t>
            </a:fld>
            <a:endParaRPr/>
          </a:p>
        </p:txBody>
      </p:sp>
      <p:sp>
        <p:nvSpPr>
          <p:cNvPr id="38" name="Freeform 9"/>
          <p:cNvSpPr>
            <a:spLocks/>
          </p:cNvSpPr>
          <p:nvPr/>
        </p:nvSpPr>
        <p:spPr bwMode="white">
          <a:xfrm>
            <a:off x="1057" y="1470256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3" r:id="rId10"/>
    <p:sldLayoutId id="214748367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1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2625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2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1546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5661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212" y="457200"/>
            <a:ext cx="9144000" cy="2667000"/>
          </a:xfrm>
        </p:spPr>
        <p:txBody>
          <a:bodyPr>
            <a:normAutofit/>
          </a:bodyPr>
          <a:lstStyle/>
          <a:p>
            <a:pPr algn="ctr"/>
            <a:br>
              <a:rPr lang="en-US" sz="4400" dirty="0"/>
            </a:br>
            <a:r>
              <a:rPr lang="en-US" sz="4400" b="1" dirty="0"/>
              <a:t>I</a:t>
            </a:r>
            <a:r>
              <a:rPr lang="en-US" sz="3200" b="1" dirty="0"/>
              <a:t>DENTIFYING</a:t>
            </a:r>
            <a:r>
              <a:rPr lang="en-US" sz="4400" b="1" dirty="0"/>
              <a:t> S</a:t>
            </a:r>
            <a:r>
              <a:rPr lang="en-US" sz="3200" b="1" dirty="0"/>
              <a:t>OY</a:t>
            </a:r>
            <a:r>
              <a:rPr lang="en-US" sz="4400" b="1" dirty="0"/>
              <a:t> B</a:t>
            </a:r>
            <a:r>
              <a:rPr lang="en-US" sz="3200" b="1" dirty="0"/>
              <a:t>EAN </a:t>
            </a:r>
            <a:r>
              <a:rPr lang="en-US" sz="4400" b="1" dirty="0"/>
              <a:t>&amp; M</a:t>
            </a:r>
            <a:r>
              <a:rPr lang="en-US" sz="3200" b="1" dirty="0"/>
              <a:t>AIZE</a:t>
            </a:r>
            <a:r>
              <a:rPr lang="en-US" sz="4400" b="1" dirty="0"/>
              <a:t> H</a:t>
            </a:r>
            <a:r>
              <a:rPr lang="en-US" sz="3600" b="1" dirty="0"/>
              <a:t>OTSPOTS</a:t>
            </a:r>
            <a:r>
              <a:rPr lang="en-US" sz="4400" b="1" dirty="0"/>
              <a:t> </a:t>
            </a:r>
            <a:r>
              <a:rPr lang="en-US" sz="3600" b="1" dirty="0"/>
              <a:t>IN</a:t>
            </a:r>
            <a:r>
              <a:rPr lang="en-US" sz="4400" b="1" dirty="0"/>
              <a:t> E</a:t>
            </a:r>
            <a:r>
              <a:rPr lang="en-US" sz="3600" b="1" dirty="0"/>
              <a:t>UROPE</a:t>
            </a:r>
            <a:r>
              <a:rPr lang="en-US" sz="4400" b="1" dirty="0"/>
              <a:t> F</a:t>
            </a:r>
            <a:r>
              <a:rPr lang="en-US" sz="3600" b="1" dirty="0"/>
              <a:t>OR</a:t>
            </a:r>
            <a:r>
              <a:rPr lang="en-US" sz="4400" b="1" dirty="0"/>
              <a:t> 2016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0412" y="5562600"/>
            <a:ext cx="8229600" cy="1143000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sz="2000" dirty="0"/>
              <a:t>ROJECT</a:t>
            </a:r>
            <a:r>
              <a:rPr lang="en-US" dirty="0"/>
              <a:t> #2</a:t>
            </a:r>
          </a:p>
          <a:p>
            <a:r>
              <a:rPr lang="en-US" dirty="0"/>
              <a:t>S</a:t>
            </a:r>
            <a:r>
              <a:rPr lang="en-US" sz="2000" dirty="0"/>
              <a:t>TART</a:t>
            </a:r>
            <a:r>
              <a:rPr lang="en-US" dirty="0"/>
              <a:t> D</a:t>
            </a:r>
            <a:r>
              <a:rPr lang="en-US" sz="2000" dirty="0"/>
              <a:t>ATE</a:t>
            </a:r>
            <a:r>
              <a:rPr lang="en-US" dirty="0"/>
              <a:t>: 03/27/17</a:t>
            </a:r>
          </a:p>
          <a:p>
            <a:endParaRPr lang="en-US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617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60412" y="5562600"/>
            <a:ext cx="2667000" cy="1066800"/>
          </a:xfrm>
        </p:spPr>
        <p:txBody>
          <a:bodyPr/>
          <a:lstStyle/>
          <a:p>
            <a:r>
              <a:rPr lang="en-US" sz="3200" b="1" dirty="0"/>
              <a:t>W</a:t>
            </a:r>
            <a:r>
              <a:rPr lang="en-US" b="1" dirty="0"/>
              <a:t>ORK</a:t>
            </a:r>
            <a:r>
              <a:rPr lang="en-US" sz="3200" b="1" dirty="0"/>
              <a:t> F</a:t>
            </a:r>
            <a:r>
              <a:rPr lang="en-US" b="1" dirty="0"/>
              <a:t>LOW</a:t>
            </a:r>
            <a:endParaRPr lang="en-US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9371012" y="5562600"/>
            <a:ext cx="2667000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/>
              <a:t>P</a:t>
            </a:r>
            <a:r>
              <a:rPr lang="en-US" b="1" dirty="0"/>
              <a:t>AGE</a:t>
            </a:r>
            <a:r>
              <a:rPr lang="en-US" sz="3200" b="1" dirty="0"/>
              <a:t> #2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680" y="228600"/>
            <a:ext cx="4285786" cy="4262682"/>
          </a:xfrm>
          <a:prstGeom prst="rect">
            <a:avLst/>
          </a:prstGeom>
        </p:spPr>
      </p:pic>
      <p:sp>
        <p:nvSpPr>
          <p:cNvPr id="11" name="Content Placeholder 13"/>
          <p:cNvSpPr txBox="1">
            <a:spLocks/>
          </p:cNvSpPr>
          <p:nvPr/>
        </p:nvSpPr>
        <p:spPr>
          <a:xfrm>
            <a:off x="760412" y="495504"/>
            <a:ext cx="7162800" cy="3581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Landscape Classifications for Europe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Same area – 500 m resolution – for year 2013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maybe get for previous years too for comparison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Take Land Cover Type 1 – 16 classes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15287" y="6444734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https://lpdaac.usgs.gov/dataset_discovery/modis/modis_products_table/mcd12q1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7412" y="3512053"/>
            <a:ext cx="800100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4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60412" y="5562600"/>
            <a:ext cx="2667000" cy="1066800"/>
          </a:xfrm>
        </p:spPr>
        <p:txBody>
          <a:bodyPr/>
          <a:lstStyle/>
          <a:p>
            <a:r>
              <a:rPr lang="en-US" sz="3200" b="1" dirty="0"/>
              <a:t>W</a:t>
            </a:r>
            <a:r>
              <a:rPr lang="en-US" b="1" dirty="0"/>
              <a:t>ORK</a:t>
            </a:r>
            <a:r>
              <a:rPr lang="en-US" sz="3200" b="1" dirty="0"/>
              <a:t> F</a:t>
            </a:r>
            <a:r>
              <a:rPr lang="en-US" b="1" dirty="0"/>
              <a:t>LOW</a:t>
            </a:r>
            <a:endParaRPr lang="en-US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9371012" y="5562600"/>
            <a:ext cx="2667000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/>
              <a:t>P</a:t>
            </a:r>
            <a:r>
              <a:rPr lang="en-US" b="1" dirty="0"/>
              <a:t>AGE</a:t>
            </a:r>
            <a:r>
              <a:rPr lang="en-US" sz="3200" b="1" dirty="0"/>
              <a:t> #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960812" y="6444734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http://www.fao.org/forestry/4031-0b6287f13b0c2adb3352c5ded18e491fd.pdf - Page 19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379412" y="764843"/>
            <a:ext cx="5590134" cy="3429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6246812" y="764843"/>
            <a:ext cx="559013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5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60412" y="5562600"/>
            <a:ext cx="2667000" cy="1066800"/>
          </a:xfrm>
        </p:spPr>
        <p:txBody>
          <a:bodyPr/>
          <a:lstStyle/>
          <a:p>
            <a:r>
              <a:rPr lang="en-US" sz="3200" b="1" dirty="0"/>
              <a:t>W</a:t>
            </a:r>
            <a:r>
              <a:rPr lang="en-US" b="1" dirty="0"/>
              <a:t>ORK</a:t>
            </a:r>
            <a:r>
              <a:rPr lang="en-US" sz="3200" b="1" dirty="0"/>
              <a:t> F</a:t>
            </a:r>
            <a:r>
              <a:rPr lang="en-US" b="1" dirty="0"/>
              <a:t>LOW</a:t>
            </a:r>
            <a:endParaRPr lang="en-US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9371012" y="5562600"/>
            <a:ext cx="2667000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/>
              <a:t>P</a:t>
            </a:r>
            <a:r>
              <a:rPr lang="en-US" b="1" dirty="0"/>
              <a:t>AGE</a:t>
            </a:r>
            <a:r>
              <a:rPr lang="en-US" sz="3200" b="1" dirty="0"/>
              <a:t> #</a:t>
            </a:r>
            <a:endParaRPr lang="en-US" dirty="0"/>
          </a:p>
        </p:txBody>
      </p:sp>
      <p:sp>
        <p:nvSpPr>
          <p:cNvPr id="14" name="Content Placeholder 13"/>
          <p:cNvSpPr txBox="1">
            <a:spLocks/>
          </p:cNvSpPr>
          <p:nvPr/>
        </p:nvSpPr>
        <p:spPr>
          <a:xfrm>
            <a:off x="207296" y="838200"/>
            <a:ext cx="7315200" cy="4419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Conversion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Spatial Analyst -&gt; Conversion Tools -&gt; Raster to Poly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Classify based on Grid Codes</a:t>
            </a:r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4612" y="212558"/>
            <a:ext cx="4314235" cy="43260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r="5781" b="50541"/>
          <a:stretch/>
        </p:blipFill>
        <p:spPr>
          <a:xfrm>
            <a:off x="10056812" y="2825070"/>
            <a:ext cx="942309" cy="1562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t="49382" r="4762"/>
          <a:stretch/>
        </p:blipFill>
        <p:spPr>
          <a:xfrm>
            <a:off x="10951577" y="2825070"/>
            <a:ext cx="952500" cy="1562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9121" y="3525157"/>
            <a:ext cx="361950" cy="16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7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60412" y="5562600"/>
            <a:ext cx="2667000" cy="1066800"/>
          </a:xfrm>
        </p:spPr>
        <p:txBody>
          <a:bodyPr/>
          <a:lstStyle/>
          <a:p>
            <a:r>
              <a:rPr lang="en-US" sz="3200" b="1" dirty="0"/>
              <a:t>W</a:t>
            </a:r>
            <a:r>
              <a:rPr lang="en-US" b="1" dirty="0"/>
              <a:t>ORK</a:t>
            </a:r>
            <a:r>
              <a:rPr lang="en-US" sz="3200" b="1" dirty="0"/>
              <a:t> F</a:t>
            </a:r>
            <a:r>
              <a:rPr lang="en-US" b="1" dirty="0"/>
              <a:t>LOW</a:t>
            </a:r>
            <a:endParaRPr lang="en-US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9371012" y="5562600"/>
            <a:ext cx="2667000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/>
              <a:t>P</a:t>
            </a:r>
            <a:r>
              <a:rPr lang="en-US" b="1" dirty="0"/>
              <a:t>AGE</a:t>
            </a:r>
            <a:r>
              <a:rPr lang="en-US" sz="3200" b="1" dirty="0"/>
              <a:t> #</a:t>
            </a:r>
            <a:endParaRPr lang="en-US" dirty="0"/>
          </a:p>
        </p:txBody>
      </p:sp>
      <p:sp>
        <p:nvSpPr>
          <p:cNvPr id="14" name="Content Placeholder 13"/>
          <p:cNvSpPr txBox="1">
            <a:spLocks/>
          </p:cNvSpPr>
          <p:nvPr/>
        </p:nvSpPr>
        <p:spPr>
          <a:xfrm>
            <a:off x="912812" y="914400"/>
            <a:ext cx="5257800" cy="236220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Land classification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Grid code: 12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Croplands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chemeClr val="accent6">
                    <a:lumMod val="75000"/>
                  </a:schemeClr>
                </a:solidFill>
              </a:rPr>
              <a:t>Later check for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Grid code: 14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accent6">
                    <a:lumMod val="75000"/>
                  </a:schemeClr>
                </a:solidFill>
              </a:rPr>
              <a:t>Croplands/Natural Veg. Mosaics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8412" y="304800"/>
            <a:ext cx="4137359" cy="41103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4553" y="3854230"/>
            <a:ext cx="809138" cy="4468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0999" y="4034003"/>
            <a:ext cx="502692" cy="23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9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60412" y="5562600"/>
            <a:ext cx="2667000" cy="1066800"/>
          </a:xfrm>
        </p:spPr>
        <p:txBody>
          <a:bodyPr/>
          <a:lstStyle/>
          <a:p>
            <a:r>
              <a:rPr lang="en-US" sz="3200" b="1" dirty="0"/>
              <a:t>W</a:t>
            </a:r>
            <a:r>
              <a:rPr lang="en-US" b="1" dirty="0"/>
              <a:t>ORK</a:t>
            </a:r>
            <a:r>
              <a:rPr lang="en-US" sz="3200" b="1" dirty="0"/>
              <a:t> F</a:t>
            </a:r>
            <a:r>
              <a:rPr lang="en-US" b="1" dirty="0"/>
              <a:t>LOW</a:t>
            </a:r>
            <a:endParaRPr lang="en-US" dirty="0"/>
          </a:p>
        </p:txBody>
      </p:sp>
      <p:sp>
        <p:nvSpPr>
          <p:cNvPr id="6" name="Content Placeholder 13"/>
          <p:cNvSpPr txBox="1">
            <a:spLocks/>
          </p:cNvSpPr>
          <p:nvPr/>
        </p:nvSpPr>
        <p:spPr>
          <a:xfrm>
            <a:off x="265112" y="762000"/>
            <a:ext cx="6324600" cy="361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Southern Europe (SU)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Croplands (Class 12)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Year: 2013 (MODIS/reverb)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Does the classification makes sense?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Checking with Google Earth Imagery </a:t>
            </a:r>
          </a:p>
          <a:p>
            <a:pPr lvl="2"/>
            <a:r>
              <a:rPr lang="en-US" sz="1800" i="1" dirty="0">
                <a:solidFill>
                  <a:schemeClr val="accent6">
                    <a:lumMod val="75000"/>
                  </a:schemeClr>
                </a:solidFill>
              </a:rPr>
              <a:t>	(create KML and overlap)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Checking with MODIS normal Imagery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9371012" y="5562600"/>
            <a:ext cx="2667000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/>
              <a:t>P</a:t>
            </a:r>
            <a:r>
              <a:rPr lang="en-US" b="1" dirty="0"/>
              <a:t>AGE</a:t>
            </a:r>
            <a:r>
              <a:rPr lang="en-US" sz="3200" b="1" dirty="0"/>
              <a:t> #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012" y="762000"/>
            <a:ext cx="5237408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4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60412" y="5562600"/>
            <a:ext cx="2667000" cy="1066800"/>
          </a:xfrm>
        </p:spPr>
        <p:txBody>
          <a:bodyPr/>
          <a:lstStyle/>
          <a:p>
            <a:r>
              <a:rPr lang="en-US" sz="3200" b="1" dirty="0"/>
              <a:t>W</a:t>
            </a:r>
            <a:r>
              <a:rPr lang="en-US" b="1" dirty="0"/>
              <a:t>ORK</a:t>
            </a:r>
            <a:r>
              <a:rPr lang="en-US" sz="3200" b="1" dirty="0"/>
              <a:t> F</a:t>
            </a:r>
            <a:r>
              <a:rPr lang="en-US" b="1" dirty="0"/>
              <a:t>LOW</a:t>
            </a:r>
            <a:endParaRPr lang="en-US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9371012" y="5562600"/>
            <a:ext cx="2667000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/>
              <a:t>P</a:t>
            </a:r>
            <a:r>
              <a:rPr lang="en-US" b="1" dirty="0"/>
              <a:t>AGE</a:t>
            </a:r>
            <a:r>
              <a:rPr lang="en-US" sz="3200" b="1" dirty="0"/>
              <a:t> #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2414966"/>
            <a:ext cx="2590800" cy="18637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212" y="352926"/>
            <a:ext cx="5867400" cy="40029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81000"/>
            <a:ext cx="2554397" cy="1752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75012" y="68580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a) Sample Area with Opacity 100%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51212" y="3115988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b) Sample Area with Opacity 0%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29209" y="1871356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c) Sample Area with Opacity 30%</a:t>
            </a:r>
          </a:p>
        </p:txBody>
      </p:sp>
    </p:spTree>
    <p:extLst>
      <p:ext uri="{BB962C8B-B14F-4D97-AF65-F5344CB8AC3E}">
        <p14:creationId xmlns:p14="http://schemas.microsoft.com/office/powerpoint/2010/main" val="107483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60412" y="5562600"/>
            <a:ext cx="2667000" cy="1066800"/>
          </a:xfrm>
        </p:spPr>
        <p:txBody>
          <a:bodyPr/>
          <a:lstStyle/>
          <a:p>
            <a:r>
              <a:rPr lang="en-US" sz="3200" b="1" dirty="0"/>
              <a:t>W</a:t>
            </a:r>
            <a:r>
              <a:rPr lang="en-US" b="1" dirty="0"/>
              <a:t>ORK</a:t>
            </a:r>
            <a:r>
              <a:rPr lang="en-US" sz="3200" b="1" dirty="0"/>
              <a:t> F</a:t>
            </a:r>
            <a:r>
              <a:rPr lang="en-US" b="1" dirty="0"/>
              <a:t>LOW</a:t>
            </a:r>
            <a:endParaRPr lang="en-US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9371012" y="5562600"/>
            <a:ext cx="2667000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/>
              <a:t>P</a:t>
            </a:r>
            <a:r>
              <a:rPr lang="en-US" b="1" dirty="0"/>
              <a:t>AGE</a:t>
            </a:r>
            <a:r>
              <a:rPr lang="en-US" sz="3200" b="1" dirty="0"/>
              <a:t> #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812" y="533400"/>
            <a:ext cx="3962400" cy="27938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12" y="460105"/>
            <a:ext cx="4114800" cy="27773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84412" y="3544554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a) Sample Area with Opacity 100%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09012" y="3657600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b) Sample Area with Opacity 50%</a:t>
            </a:r>
          </a:p>
        </p:txBody>
      </p:sp>
    </p:spTree>
    <p:extLst>
      <p:ext uri="{BB962C8B-B14F-4D97-AF65-F5344CB8AC3E}">
        <p14:creationId xmlns:p14="http://schemas.microsoft.com/office/powerpoint/2010/main" val="91372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60412" y="5562600"/>
            <a:ext cx="2667000" cy="1066800"/>
          </a:xfrm>
        </p:spPr>
        <p:txBody>
          <a:bodyPr/>
          <a:lstStyle/>
          <a:p>
            <a:r>
              <a:rPr lang="en-US" sz="3200" b="1" dirty="0"/>
              <a:t>W</a:t>
            </a:r>
            <a:r>
              <a:rPr lang="en-US" b="1" dirty="0"/>
              <a:t>ORK</a:t>
            </a:r>
            <a:r>
              <a:rPr lang="en-US" sz="3200" b="1" dirty="0"/>
              <a:t> F</a:t>
            </a:r>
            <a:r>
              <a:rPr lang="en-US" b="1" dirty="0"/>
              <a:t>LOW</a:t>
            </a:r>
            <a:endParaRPr lang="en-US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9371012" y="5562600"/>
            <a:ext cx="2667000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/>
              <a:t>P</a:t>
            </a:r>
            <a:r>
              <a:rPr lang="en-US" b="1" dirty="0"/>
              <a:t>AGE</a:t>
            </a:r>
            <a:r>
              <a:rPr lang="en-US" sz="3200" b="1" dirty="0"/>
              <a:t> #</a:t>
            </a:r>
            <a:endParaRPr lang="en-US" dirty="0"/>
          </a:p>
        </p:txBody>
      </p:sp>
      <p:sp>
        <p:nvSpPr>
          <p:cNvPr id="9" name="Content Placeholder 13"/>
          <p:cNvSpPr txBox="1">
            <a:spLocks/>
          </p:cNvSpPr>
          <p:nvPr/>
        </p:nvSpPr>
        <p:spPr>
          <a:xfrm>
            <a:off x="760412" y="762000"/>
            <a:ext cx="10439400" cy="4419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Find NDVI Associated with Soy and Maize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Sowing to Harvesting period for the crops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Append all the individual pieces (sections of Europe)</a:t>
            </a:r>
          </a:p>
          <a:p>
            <a:pPr lvl="2"/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17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60412" y="5562600"/>
            <a:ext cx="2667000" cy="1066800"/>
          </a:xfrm>
        </p:spPr>
        <p:txBody>
          <a:bodyPr/>
          <a:lstStyle/>
          <a:p>
            <a:r>
              <a:rPr lang="en-US" sz="3200" b="1" dirty="0"/>
              <a:t>W</a:t>
            </a:r>
            <a:r>
              <a:rPr lang="en-US" b="1" dirty="0"/>
              <a:t>ORK</a:t>
            </a:r>
            <a:r>
              <a:rPr lang="en-US" sz="3200" b="1" dirty="0"/>
              <a:t> F</a:t>
            </a:r>
            <a:r>
              <a:rPr lang="en-US" b="1" dirty="0"/>
              <a:t>LOW</a:t>
            </a:r>
            <a:endParaRPr lang="en-US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9371012" y="5562600"/>
            <a:ext cx="2667000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/>
              <a:t>#R</a:t>
            </a:r>
            <a:r>
              <a:rPr lang="en-US" b="1" dirty="0"/>
              <a:t>EFERENCE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0747"/>
          <a:stretch/>
        </p:blipFill>
        <p:spPr>
          <a:xfrm>
            <a:off x="7085012" y="304800"/>
            <a:ext cx="4267200" cy="41193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-589" b="80000"/>
          <a:stretch/>
        </p:blipFill>
        <p:spPr>
          <a:xfrm>
            <a:off x="836612" y="914400"/>
            <a:ext cx="4876800" cy="1181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66592" y="6444734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Yammer-Breeding~Monthly~Report~Group-JianjunGe</a:t>
            </a:r>
          </a:p>
        </p:txBody>
      </p:sp>
    </p:spTree>
    <p:extLst>
      <p:ext uri="{BB962C8B-B14F-4D97-AF65-F5344CB8AC3E}">
        <p14:creationId xmlns:p14="http://schemas.microsoft.com/office/powerpoint/2010/main" val="309829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60412" y="5562600"/>
            <a:ext cx="2667000" cy="1066800"/>
          </a:xfrm>
        </p:spPr>
        <p:txBody>
          <a:bodyPr/>
          <a:lstStyle/>
          <a:p>
            <a:r>
              <a:rPr lang="en-US" sz="3200" b="1" dirty="0"/>
              <a:t>W</a:t>
            </a:r>
            <a:r>
              <a:rPr lang="en-US" b="1" dirty="0"/>
              <a:t>ORK</a:t>
            </a:r>
            <a:r>
              <a:rPr lang="en-US" sz="3200" b="1" dirty="0"/>
              <a:t> F</a:t>
            </a:r>
            <a:r>
              <a:rPr lang="en-US" b="1" dirty="0"/>
              <a:t>LOW</a:t>
            </a:r>
            <a:endParaRPr lang="en-US" dirty="0"/>
          </a:p>
        </p:txBody>
      </p:sp>
      <p:sp>
        <p:nvSpPr>
          <p:cNvPr id="6" name="Content Placeholder 13"/>
          <p:cNvSpPr txBox="1">
            <a:spLocks/>
          </p:cNvSpPr>
          <p:nvPr/>
        </p:nvSpPr>
        <p:spPr>
          <a:xfrm>
            <a:off x="989012" y="4114800"/>
            <a:ext cx="1051560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Sample reference: Soybean crop area estimation by Modis/EVI data</a:t>
            </a:r>
          </a:p>
          <a:p>
            <a:pPr lvl="1"/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9371012" y="5562600"/>
            <a:ext cx="2667000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/>
              <a:t>#S</a:t>
            </a:r>
            <a:r>
              <a:rPr lang="en-US" b="1" dirty="0"/>
              <a:t>AMPLE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812" y="457200"/>
            <a:ext cx="7277100" cy="328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1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36612" y="304800"/>
            <a:ext cx="4953000" cy="685800"/>
          </a:xfrm>
        </p:spPr>
        <p:txBody>
          <a:bodyPr>
            <a:normAutofit/>
          </a:bodyPr>
          <a:lstStyle/>
          <a:p>
            <a:r>
              <a:rPr lang="en-US" sz="3200" b="1" dirty="0"/>
              <a:t>P</a:t>
            </a:r>
            <a:r>
              <a:rPr lang="en-US" sz="2400" b="1" dirty="0"/>
              <a:t>ROBLEM</a:t>
            </a:r>
            <a:r>
              <a:rPr lang="en-US" sz="3200" b="1" dirty="0"/>
              <a:t> F</a:t>
            </a:r>
            <a:r>
              <a:rPr lang="en-US" sz="2400" b="1" dirty="0"/>
              <a:t>ORMULATION</a:t>
            </a:r>
            <a:endParaRPr lang="en-US" sz="3200" b="1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408112" y="2705100"/>
            <a:ext cx="3809999" cy="2819400"/>
          </a:xfrm>
        </p:spPr>
        <p:txBody>
          <a:bodyPr>
            <a:normAutofit/>
          </a:bodyPr>
          <a:lstStyle/>
          <a:p>
            <a:r>
              <a:rPr lang="en-US" dirty="0"/>
              <a:t>Objective</a:t>
            </a:r>
          </a:p>
          <a:p>
            <a:r>
              <a:rPr lang="en-US" dirty="0"/>
              <a:t>Background Knowledge</a:t>
            </a:r>
          </a:p>
          <a:p>
            <a:r>
              <a:rPr lang="en-US" dirty="0"/>
              <a:t>Data</a:t>
            </a:r>
          </a:p>
          <a:p>
            <a:r>
              <a:rPr lang="en-US" dirty="0"/>
              <a:t>Anticipated Hurdles</a:t>
            </a:r>
          </a:p>
          <a:p>
            <a:r>
              <a:rPr lang="en-US" dirty="0"/>
              <a:t>Methods</a:t>
            </a:r>
          </a:p>
        </p:txBody>
      </p:sp>
      <p:sp>
        <p:nvSpPr>
          <p:cNvPr id="4" name="Content Placeholder 13"/>
          <p:cNvSpPr txBox="1">
            <a:spLocks/>
          </p:cNvSpPr>
          <p:nvPr/>
        </p:nvSpPr>
        <p:spPr>
          <a:xfrm>
            <a:off x="7008812" y="2705100"/>
            <a:ext cx="4191000" cy="304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1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2625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02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72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5468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6616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Analysis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Interpretations</a:t>
            </a:r>
          </a:p>
          <a:p>
            <a:r>
              <a:rPr lang="en-US" dirty="0"/>
              <a:t>Discussion</a:t>
            </a:r>
          </a:p>
          <a:p>
            <a:r>
              <a:rPr lang="en-US" dirty="0"/>
              <a:t>Conclusion </a:t>
            </a:r>
          </a:p>
        </p:txBody>
      </p:sp>
    </p:spTree>
    <p:extLst>
      <p:ext uri="{BB962C8B-B14F-4D97-AF65-F5344CB8AC3E}">
        <p14:creationId xmlns:p14="http://schemas.microsoft.com/office/powerpoint/2010/main" val="321187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60412" y="5562600"/>
            <a:ext cx="2667000" cy="1066800"/>
          </a:xfrm>
        </p:spPr>
        <p:txBody>
          <a:bodyPr/>
          <a:lstStyle/>
          <a:p>
            <a:r>
              <a:rPr lang="en-US" sz="3200" b="1" dirty="0"/>
              <a:t>W</a:t>
            </a:r>
            <a:r>
              <a:rPr lang="en-US" b="1" dirty="0"/>
              <a:t>ORK</a:t>
            </a:r>
            <a:r>
              <a:rPr lang="en-US" sz="3200" b="1" dirty="0"/>
              <a:t> F</a:t>
            </a:r>
            <a:r>
              <a:rPr lang="en-US" b="1" dirty="0"/>
              <a:t>LOW</a:t>
            </a:r>
            <a:endParaRPr lang="en-US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9371012" y="5562600"/>
            <a:ext cx="2667000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/>
              <a:t>#S</a:t>
            </a:r>
            <a:r>
              <a:rPr lang="en-US" b="1" dirty="0"/>
              <a:t>AMPLE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450" t="-877" r="635" b="23684"/>
          <a:stretch/>
        </p:blipFill>
        <p:spPr>
          <a:xfrm>
            <a:off x="4189412" y="457200"/>
            <a:ext cx="7315200" cy="3352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65451" t="83010" r="13841" b="3688"/>
          <a:stretch/>
        </p:blipFill>
        <p:spPr>
          <a:xfrm>
            <a:off x="1065212" y="2870366"/>
            <a:ext cx="2209800" cy="800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41173" t="83008" r="38137" b="3688"/>
          <a:stretch/>
        </p:blipFill>
        <p:spPr>
          <a:xfrm>
            <a:off x="1065212" y="1733550"/>
            <a:ext cx="2207976" cy="800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11897" t="83008" r="67396" b="3688"/>
          <a:stretch/>
        </p:blipFill>
        <p:spPr>
          <a:xfrm>
            <a:off x="1065212" y="569439"/>
            <a:ext cx="2209800" cy="800100"/>
          </a:xfrm>
          <a:prstGeom prst="rect">
            <a:avLst/>
          </a:prstGeom>
        </p:spPr>
      </p:pic>
      <p:sp>
        <p:nvSpPr>
          <p:cNvPr id="11" name="Content Placeholder 13"/>
          <p:cNvSpPr txBox="1">
            <a:spLocks/>
          </p:cNvSpPr>
          <p:nvPr/>
        </p:nvSpPr>
        <p:spPr>
          <a:xfrm>
            <a:off x="989012" y="4114800"/>
            <a:ext cx="10515600" cy="838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Sample reference: Soybean crop area estimation by Modis/EVI data</a:t>
            </a:r>
          </a:p>
          <a:p>
            <a:pPr lvl="1"/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6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12812" y="381000"/>
            <a:ext cx="4953000" cy="685800"/>
          </a:xfrm>
        </p:spPr>
        <p:txBody>
          <a:bodyPr>
            <a:normAutofit/>
          </a:bodyPr>
          <a:lstStyle/>
          <a:p>
            <a:r>
              <a:rPr lang="en-US" sz="3200" b="1" dirty="0"/>
              <a:t>R</a:t>
            </a:r>
            <a:r>
              <a:rPr lang="en-US" sz="2400" b="1" dirty="0"/>
              <a:t>ESULTS</a:t>
            </a:r>
            <a:endParaRPr lang="en-US" sz="3200" b="1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2590800"/>
            <a:ext cx="9067800" cy="2819400"/>
          </a:xfrm>
        </p:spPr>
        <p:txBody>
          <a:bodyPr>
            <a:normAutofit/>
          </a:bodyPr>
          <a:lstStyle/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05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12812" y="381000"/>
            <a:ext cx="4953000" cy="685800"/>
          </a:xfrm>
        </p:spPr>
        <p:txBody>
          <a:bodyPr>
            <a:normAutofit/>
          </a:bodyPr>
          <a:lstStyle/>
          <a:p>
            <a:r>
              <a:rPr lang="en-US" sz="3200" b="1" dirty="0"/>
              <a:t>I</a:t>
            </a:r>
            <a:r>
              <a:rPr lang="en-US" sz="2400" b="1" dirty="0"/>
              <a:t>NTERPRETATION</a:t>
            </a:r>
            <a:endParaRPr lang="en-US" sz="3200" b="1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2590800"/>
            <a:ext cx="9067800" cy="2819400"/>
          </a:xfrm>
        </p:spPr>
        <p:txBody>
          <a:bodyPr>
            <a:normAutofit/>
          </a:bodyPr>
          <a:lstStyle/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88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12812" y="381000"/>
            <a:ext cx="4953000" cy="685800"/>
          </a:xfrm>
        </p:spPr>
        <p:txBody>
          <a:bodyPr>
            <a:normAutofit/>
          </a:bodyPr>
          <a:lstStyle/>
          <a:p>
            <a:r>
              <a:rPr lang="en-US" sz="3200" b="1" dirty="0"/>
              <a:t>D</a:t>
            </a:r>
            <a:r>
              <a:rPr lang="en-US" sz="2400" b="1" dirty="0"/>
              <a:t>ISCUSSION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2590800"/>
            <a:ext cx="9067800" cy="2819400"/>
          </a:xfrm>
        </p:spPr>
        <p:txBody>
          <a:bodyPr>
            <a:normAutofit/>
          </a:bodyPr>
          <a:lstStyle/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09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12812" y="381000"/>
            <a:ext cx="4953000" cy="685800"/>
          </a:xfrm>
        </p:spPr>
        <p:txBody>
          <a:bodyPr>
            <a:normAutofit/>
          </a:bodyPr>
          <a:lstStyle/>
          <a:p>
            <a:r>
              <a:rPr lang="en-US" sz="3200" b="1" dirty="0"/>
              <a:t>C</a:t>
            </a:r>
            <a:r>
              <a:rPr lang="en-US" sz="2400" b="1" dirty="0"/>
              <a:t>ONCLUSION</a:t>
            </a:r>
            <a:endParaRPr lang="en-US" sz="3200" b="1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2590800"/>
            <a:ext cx="9067800" cy="2819400"/>
          </a:xfrm>
        </p:spPr>
        <p:txBody>
          <a:bodyPr>
            <a:normAutofit/>
          </a:bodyPr>
          <a:lstStyle/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50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1143000"/>
            <a:ext cx="9142999" cy="1524000"/>
          </a:xfrm>
        </p:spPr>
        <p:txBody>
          <a:bodyPr>
            <a:normAutofit/>
          </a:bodyPr>
          <a:lstStyle/>
          <a:p>
            <a:pPr algn="ctr"/>
            <a:br>
              <a:rPr lang="en-US" sz="4400" dirty="0"/>
            </a:br>
            <a:r>
              <a:rPr lang="en-US" sz="4400" b="1" dirty="0"/>
              <a:t>T</a:t>
            </a:r>
            <a:r>
              <a:rPr lang="en-US" sz="3600" b="1" dirty="0"/>
              <a:t>HANK</a:t>
            </a:r>
            <a:r>
              <a:rPr lang="en-US" sz="4400" b="1" dirty="0"/>
              <a:t> Y</a:t>
            </a:r>
            <a:r>
              <a:rPr lang="en-US" sz="3600" b="1" dirty="0"/>
              <a:t>OU</a:t>
            </a:r>
            <a:endParaRPr lang="en-US" sz="4400" b="1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989012" y="5486400"/>
            <a:ext cx="8229601" cy="1143000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sz="2000" dirty="0"/>
              <a:t>ROJECT</a:t>
            </a:r>
            <a:r>
              <a:rPr lang="en-US" dirty="0"/>
              <a:t> #2</a:t>
            </a:r>
          </a:p>
          <a:p>
            <a:r>
              <a:rPr lang="en-US" dirty="0"/>
              <a:t>E</a:t>
            </a:r>
            <a:r>
              <a:rPr lang="en-US" sz="2000" dirty="0"/>
              <a:t>ND</a:t>
            </a:r>
            <a:r>
              <a:rPr lang="en-US" dirty="0"/>
              <a:t> D</a:t>
            </a:r>
            <a:r>
              <a:rPr lang="en-US" sz="2000" dirty="0"/>
              <a:t>ATE</a:t>
            </a:r>
            <a:r>
              <a:rPr lang="en-US" dirty="0"/>
              <a:t>: 04/1*/17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0702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12812" y="381000"/>
            <a:ext cx="4953000" cy="685800"/>
          </a:xfrm>
        </p:spPr>
        <p:txBody>
          <a:bodyPr>
            <a:normAutofit/>
          </a:bodyPr>
          <a:lstStyle/>
          <a:p>
            <a:r>
              <a:rPr lang="en-US" sz="3200" b="1" dirty="0"/>
              <a:t>O</a:t>
            </a:r>
            <a:r>
              <a:rPr lang="en-US" sz="2400" b="1" dirty="0"/>
              <a:t>BJECTIVE</a:t>
            </a:r>
            <a:endParaRPr lang="en-US" sz="3200" b="1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2590800"/>
            <a:ext cx="9067800" cy="2819400"/>
          </a:xfrm>
        </p:spPr>
        <p:txBody>
          <a:bodyPr>
            <a:normAutofit/>
          </a:bodyPr>
          <a:lstStyle/>
          <a:p>
            <a:r>
              <a:rPr lang="en-US" dirty="0"/>
              <a:t>Find the spatial distribution (&amp; hotspots) </a:t>
            </a:r>
          </a:p>
          <a:p>
            <a:pPr lvl="1"/>
            <a:r>
              <a:rPr lang="en-US" sz="2400" dirty="0"/>
              <a:t>Soybean &amp; Maize</a:t>
            </a:r>
          </a:p>
          <a:p>
            <a:pPr lvl="1"/>
            <a:r>
              <a:rPr lang="en-US" sz="2400" dirty="0"/>
              <a:t>Europe</a:t>
            </a:r>
          </a:p>
          <a:p>
            <a:pPr lvl="1"/>
            <a:r>
              <a:rPr lang="en-US" sz="2400" dirty="0"/>
              <a:t>2016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58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12812" y="381000"/>
            <a:ext cx="4953000" cy="685800"/>
          </a:xfrm>
        </p:spPr>
        <p:txBody>
          <a:bodyPr>
            <a:noAutofit/>
          </a:bodyPr>
          <a:lstStyle/>
          <a:p>
            <a:r>
              <a:rPr lang="en-US" sz="3200" b="1" dirty="0"/>
              <a:t>B</a:t>
            </a:r>
            <a:r>
              <a:rPr lang="en-US" sz="2400" b="1" dirty="0"/>
              <a:t>ACKGROUND</a:t>
            </a:r>
            <a:r>
              <a:rPr lang="en-US" sz="3200" b="1" dirty="0"/>
              <a:t> K</a:t>
            </a:r>
            <a:r>
              <a:rPr lang="en-US" sz="2400" b="1" dirty="0"/>
              <a:t>NOWLEDGE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323012" y="2819400"/>
            <a:ext cx="5181600" cy="1981200"/>
          </a:xfrm>
        </p:spPr>
        <p:txBody>
          <a:bodyPr>
            <a:normAutofit/>
          </a:bodyPr>
          <a:lstStyle/>
          <a:p>
            <a:pPr lvl="1"/>
            <a:r>
              <a:rPr lang="en-US" sz="2400" dirty="0"/>
              <a:t>Remote Sensing</a:t>
            </a:r>
          </a:p>
          <a:p>
            <a:pPr lvl="2"/>
            <a:r>
              <a:rPr lang="en-US" sz="2000" dirty="0"/>
              <a:t>NDVI for Soy in Europe</a:t>
            </a:r>
          </a:p>
          <a:p>
            <a:pPr lvl="2"/>
            <a:r>
              <a:rPr lang="en-US" sz="2000" dirty="0"/>
              <a:t>NDVI for Maize in Europe</a:t>
            </a:r>
          </a:p>
        </p:txBody>
      </p:sp>
      <p:sp>
        <p:nvSpPr>
          <p:cNvPr id="4" name="Content Placeholder 13"/>
          <p:cNvSpPr txBox="1">
            <a:spLocks/>
          </p:cNvSpPr>
          <p:nvPr/>
        </p:nvSpPr>
        <p:spPr>
          <a:xfrm>
            <a:off x="684212" y="2790967"/>
            <a:ext cx="4953000" cy="1857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1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2625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02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72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5468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6616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/>
              <a:t>Literature</a:t>
            </a:r>
          </a:p>
          <a:p>
            <a:pPr lvl="2"/>
            <a:r>
              <a:rPr lang="en-US" sz="2000" dirty="0"/>
              <a:t>Soybean and Maize Classification Methods/Algorithms</a:t>
            </a:r>
          </a:p>
          <a:p>
            <a:pPr lvl="2"/>
            <a:endParaRPr lang="en-US" sz="2000" dirty="0"/>
          </a:p>
        </p:txBody>
      </p:sp>
      <p:sp>
        <p:nvSpPr>
          <p:cNvPr id="5" name="Content Placeholder 13"/>
          <p:cNvSpPr txBox="1">
            <a:spLocks/>
          </p:cNvSpPr>
          <p:nvPr/>
        </p:nvSpPr>
        <p:spPr>
          <a:xfrm>
            <a:off x="3808530" y="5076967"/>
            <a:ext cx="7696082" cy="129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1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2625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02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72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5468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6616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400" dirty="0"/>
              <a:t>Reference</a:t>
            </a:r>
          </a:p>
          <a:p>
            <a:pPr lvl="2"/>
            <a:r>
              <a:rPr lang="en-US" sz="2000" dirty="0"/>
              <a:t>JJ’s work on Brazil</a:t>
            </a:r>
          </a:p>
          <a:p>
            <a:pPr lvl="2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3829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12812" y="381000"/>
            <a:ext cx="4953000" cy="685800"/>
          </a:xfrm>
        </p:spPr>
        <p:txBody>
          <a:bodyPr>
            <a:normAutofit/>
          </a:bodyPr>
          <a:lstStyle/>
          <a:p>
            <a:r>
              <a:rPr lang="en-US" sz="3200" b="1" dirty="0"/>
              <a:t>D</a:t>
            </a:r>
            <a:r>
              <a:rPr lang="en-US" sz="2400" b="1" dirty="0"/>
              <a:t>ATA</a:t>
            </a:r>
            <a:endParaRPr lang="en-US" sz="3200" b="1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293812" y="2590800"/>
            <a:ext cx="9067800" cy="2819400"/>
          </a:xfrm>
        </p:spPr>
        <p:txBody>
          <a:bodyPr>
            <a:normAutofit/>
          </a:bodyPr>
          <a:lstStyle/>
          <a:p>
            <a:pPr lvl="1"/>
            <a:r>
              <a:rPr lang="en-US" sz="2400" dirty="0"/>
              <a:t>MODIS data</a:t>
            </a:r>
          </a:p>
          <a:p>
            <a:pPr lvl="2"/>
            <a:r>
              <a:rPr lang="en-US" sz="2400" dirty="0"/>
              <a:t>Time Frame: 0-01-16 to 12-31-16</a:t>
            </a:r>
          </a:p>
          <a:p>
            <a:pPr lvl="2"/>
            <a:r>
              <a:rPr lang="en-US" sz="2400" dirty="0"/>
              <a:t>Resolution: 250 m (max.)</a:t>
            </a:r>
          </a:p>
          <a:p>
            <a:pPr lvl="2"/>
            <a:r>
              <a:rPr lang="en-US" sz="2400" dirty="0"/>
              <a:t>Website: reverb.echo.nasa.gov (EOSDIS)</a:t>
            </a:r>
          </a:p>
        </p:txBody>
      </p:sp>
    </p:spTree>
    <p:extLst>
      <p:ext uri="{BB962C8B-B14F-4D97-AF65-F5344CB8AC3E}">
        <p14:creationId xmlns:p14="http://schemas.microsoft.com/office/powerpoint/2010/main" val="304011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12812" y="381000"/>
            <a:ext cx="4953000" cy="685800"/>
          </a:xfrm>
        </p:spPr>
        <p:txBody>
          <a:bodyPr>
            <a:normAutofit/>
          </a:bodyPr>
          <a:lstStyle/>
          <a:p>
            <a:r>
              <a:rPr lang="en-US" sz="3200" b="1" dirty="0"/>
              <a:t>A</a:t>
            </a:r>
            <a:r>
              <a:rPr lang="en-US" sz="2400" b="1" dirty="0"/>
              <a:t>NTICIPATED</a:t>
            </a:r>
            <a:r>
              <a:rPr lang="en-US" sz="3200" b="1" dirty="0"/>
              <a:t> H</a:t>
            </a:r>
            <a:r>
              <a:rPr lang="en-US" sz="2400" b="1" dirty="0"/>
              <a:t>URDLES</a:t>
            </a:r>
            <a:endParaRPr lang="en-US" sz="3200" b="1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331912" y="2438400"/>
            <a:ext cx="9067800" cy="281940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400" dirty="0"/>
              <a:t>Forests and Agriculture may have similar NDVI values/colors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Images with Clouds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Soy/Maize might have varying colors depending on their:</a:t>
            </a:r>
          </a:p>
          <a:p>
            <a:pPr lvl="2"/>
            <a:r>
              <a:rPr lang="en-US" sz="2000" dirty="0"/>
              <a:t>Age &amp; Height i.e., function of time of the year</a:t>
            </a:r>
          </a:p>
          <a:p>
            <a:pPr lvl="2"/>
            <a:r>
              <a:rPr lang="en-US" sz="2000" dirty="0"/>
              <a:t>Location (maybe)</a:t>
            </a:r>
          </a:p>
        </p:txBody>
      </p:sp>
    </p:spTree>
    <p:extLst>
      <p:ext uri="{BB962C8B-B14F-4D97-AF65-F5344CB8AC3E}">
        <p14:creationId xmlns:p14="http://schemas.microsoft.com/office/powerpoint/2010/main" val="397099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12812" y="381000"/>
            <a:ext cx="4953000" cy="685800"/>
          </a:xfrm>
        </p:spPr>
        <p:txBody>
          <a:bodyPr>
            <a:normAutofit/>
          </a:bodyPr>
          <a:lstStyle/>
          <a:p>
            <a:r>
              <a:rPr lang="en-US" sz="3200" b="1" dirty="0"/>
              <a:t>M</a:t>
            </a:r>
            <a:r>
              <a:rPr lang="en-US" sz="2400" b="1" dirty="0"/>
              <a:t>ETHODS</a:t>
            </a:r>
            <a:endParaRPr lang="en-US" sz="3200" b="1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331912" y="2514600"/>
            <a:ext cx="9067800" cy="2819400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400" dirty="0"/>
              <a:t>Have land classification imagery to tease out just crops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Download NDVI Data and crop it for the AOI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Separate Soy and Maize from other crops</a:t>
            </a:r>
          </a:p>
          <a:p>
            <a:pPr lvl="2"/>
            <a:r>
              <a:rPr lang="en-US" sz="2000" dirty="0"/>
              <a:t>Get patterns from phenology </a:t>
            </a:r>
          </a:p>
          <a:p>
            <a:pPr lvl="2"/>
            <a:r>
              <a:rPr lang="en-US" sz="2000" dirty="0"/>
              <a:t>Identify NDVI values for the Soy and Maize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0693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12812" y="381000"/>
            <a:ext cx="4953000" cy="685800"/>
          </a:xfrm>
        </p:spPr>
        <p:txBody>
          <a:bodyPr>
            <a:normAutofit/>
          </a:bodyPr>
          <a:lstStyle/>
          <a:p>
            <a:r>
              <a:rPr lang="en-US" sz="3200" b="1" dirty="0"/>
              <a:t>A</a:t>
            </a:r>
            <a:r>
              <a:rPr lang="en-US" sz="2400" b="1" dirty="0"/>
              <a:t>NALYSIS</a:t>
            </a:r>
            <a:endParaRPr lang="en-US" sz="3200" b="1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141412" y="2057400"/>
            <a:ext cx="9448800" cy="4419600"/>
          </a:xfrm>
        </p:spPr>
        <p:txBody>
          <a:bodyPr>
            <a:normAutofit/>
          </a:bodyPr>
          <a:lstStyle/>
          <a:p>
            <a:pPr lvl="1"/>
            <a:r>
              <a:rPr lang="en-US" sz="2400" dirty="0"/>
              <a:t>Convert continuous NDVI into grids with individual values</a:t>
            </a:r>
          </a:p>
          <a:p>
            <a:pPr lvl="1"/>
            <a:r>
              <a:rPr lang="en-US" sz="2400" dirty="0"/>
              <a:t>Then find the associated NDVI values for Soy and Maize</a:t>
            </a:r>
          </a:p>
          <a:p>
            <a:pPr lvl="1"/>
            <a:r>
              <a:rPr lang="en-US" sz="2400" dirty="0"/>
              <a:t>Match both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Finding the </a:t>
            </a:r>
            <a:r>
              <a:rPr lang="en-US" sz="2400" b="1" dirty="0"/>
              <a:t>range </a:t>
            </a:r>
            <a:r>
              <a:rPr lang="en-US" sz="2400" dirty="0"/>
              <a:t>of NDVI for Soy and Maize? </a:t>
            </a:r>
            <a:r>
              <a:rPr lang="en-US" sz="2400" b="1" dirty="0"/>
              <a:t>Literature</a:t>
            </a:r>
            <a:r>
              <a:rPr lang="en-US" sz="2400" dirty="0"/>
              <a:t>?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First - separate out areas which are just crops of interest</a:t>
            </a:r>
          </a:p>
          <a:p>
            <a:pPr lvl="2"/>
            <a:r>
              <a:rPr lang="en-US" sz="2000" dirty="0"/>
              <a:t>Either take a RGB and classify manually</a:t>
            </a:r>
          </a:p>
          <a:p>
            <a:pPr lvl="2"/>
            <a:r>
              <a:rPr lang="en-US" sz="2000" dirty="0"/>
              <a:t>Use an image that has (</a:t>
            </a:r>
            <a:r>
              <a:rPr lang="en-US" sz="2000" dirty="0" err="1"/>
              <a:t>atleast</a:t>
            </a:r>
            <a:r>
              <a:rPr lang="en-US" sz="2000" dirty="0"/>
              <a:t>) land classification</a:t>
            </a:r>
          </a:p>
          <a:p>
            <a:pPr lvl="3"/>
            <a:r>
              <a:rPr lang="en-US" sz="1800" dirty="0"/>
              <a:t>Separate out crops</a:t>
            </a:r>
          </a:p>
          <a:p>
            <a:pPr lvl="3"/>
            <a:r>
              <a:rPr lang="en-US" sz="1800" dirty="0"/>
              <a:t>Separate Soy and Maize from the crops</a:t>
            </a:r>
          </a:p>
          <a:p>
            <a:pPr lvl="2"/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94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60412" y="5562600"/>
            <a:ext cx="2667000" cy="1066800"/>
          </a:xfrm>
        </p:spPr>
        <p:txBody>
          <a:bodyPr/>
          <a:lstStyle/>
          <a:p>
            <a:r>
              <a:rPr lang="en-US" sz="3200" b="1" dirty="0"/>
              <a:t>W</a:t>
            </a:r>
            <a:r>
              <a:rPr lang="en-US" b="1" dirty="0"/>
              <a:t>ORK</a:t>
            </a:r>
            <a:r>
              <a:rPr lang="en-US" sz="3200" b="1" dirty="0"/>
              <a:t> F</a:t>
            </a:r>
            <a:r>
              <a:rPr lang="en-US" b="1" dirty="0"/>
              <a:t>LOW</a:t>
            </a:r>
            <a:endParaRPr lang="en-US" dirty="0"/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9371012" y="5562600"/>
            <a:ext cx="2667000" cy="1066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/>
              <a:t>P</a:t>
            </a:r>
            <a:r>
              <a:rPr lang="en-US" b="1" dirty="0"/>
              <a:t>AGE</a:t>
            </a:r>
            <a:r>
              <a:rPr lang="en-US" sz="3200" b="1" dirty="0"/>
              <a:t> #1</a:t>
            </a:r>
            <a:endParaRPr lang="en-US" dirty="0"/>
          </a:p>
        </p:txBody>
      </p:sp>
      <p:sp>
        <p:nvSpPr>
          <p:cNvPr id="8" name="Content Placeholder 13"/>
          <p:cNvSpPr txBox="1">
            <a:spLocks/>
          </p:cNvSpPr>
          <p:nvPr/>
        </p:nvSpPr>
        <p:spPr>
          <a:xfrm>
            <a:off x="759961" y="609600"/>
            <a:ext cx="7162800" cy="1371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SzPct val="11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NDVI Images for 2016; Europe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Collected for 12 months – 250 m resolution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Southern portion encompassing France and Italy</a:t>
            </a:r>
          </a:p>
          <a:p>
            <a:pPr lvl="1"/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pPr lvl="2"/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5011" y="304800"/>
            <a:ext cx="4033001" cy="40548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961" y="1981200"/>
            <a:ext cx="4114800" cy="20803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1212" y="3505200"/>
            <a:ext cx="848685" cy="63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13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arthtones 16x9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00000"/>
              </a:schemeClr>
            </a:gs>
            <a:gs pos="100000">
              <a:schemeClr val="phClr">
                <a:tint val="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50000"/>
              </a:schemeClr>
              <a:schemeClr val="phClr">
                <a:tint val="8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C0661D01-5C9C-48FA-9887-83B1E66B59C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Earth tone presentation (widescreen)</Template>
  <TotalTime>0</TotalTime>
  <Words>494</Words>
  <Application>Microsoft Office PowerPoint</Application>
  <PresentationFormat>Custom</PresentationFormat>
  <Paragraphs>143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Corbel</vt:lpstr>
      <vt:lpstr>Wingdings</vt:lpstr>
      <vt:lpstr>Earthtones 16x9</vt:lpstr>
      <vt:lpstr> IDENTIFYING SOY BEAN &amp; MAIZE HOTSPOTS IN EUROPE FOR 2016</vt:lpstr>
      <vt:lpstr>PROBLEM FORMULATION</vt:lpstr>
      <vt:lpstr>OBJECTIVE</vt:lpstr>
      <vt:lpstr>BACKGROUND KNOWLEDGE</vt:lpstr>
      <vt:lpstr>DATA</vt:lpstr>
      <vt:lpstr>ANTICIPATED HURDLES</vt:lpstr>
      <vt:lpstr>METHODS</vt:lpstr>
      <vt:lpstr>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INTERPRETATION</vt:lpstr>
      <vt:lpstr>DISCUSSION</vt:lpstr>
      <vt:lpstr>CONCLUSION</vt:lpstr>
      <vt:lpstr>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2017-04-11T15:32:36Z</dcterms:created>
  <dcterms:modified xsi:type="dcterms:W3CDTF">2017-04-12T17:07:56Z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TC028010659991</vt:lpwstr>
  </property>
</Properties>
</file>